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1" r:id="rId5"/>
    <p:sldId id="262" r:id="rId6"/>
    <p:sldId id="263" r:id="rId7"/>
  </p:sldIdLst>
  <p:sldSz cx="9144000" cy="6858000" type="screen4x3"/>
  <p:notesSz cx="6858000" cy="9144000"/>
  <p:photoAlbum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u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o-RO"/>
              <a:t>Faceți clic pentru a edita stilul de titlu Coordonator</a:t>
            </a:r>
            <a:endParaRPr kumimoji="0" lang="en-US"/>
          </a:p>
        </p:txBody>
      </p:sp>
      <p:sp>
        <p:nvSpPr>
          <p:cNvPr id="17" name="Subtitlu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o-RO"/>
              <a:t>Faceți clic pentru editarea stilului de subtitlu al coordonatorului</a:t>
            </a:r>
            <a:endParaRPr kumimoji="0" lang="en-US"/>
          </a:p>
        </p:txBody>
      </p:sp>
      <p:sp>
        <p:nvSpPr>
          <p:cNvPr id="30" name="Substituent dată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3C57-384D-4975-BE34-3EEE2D09D706}" type="datetimeFigureOut">
              <a:rPr lang="ro-RO" smtClean="0"/>
              <a:t>29.10.2024</a:t>
            </a:fld>
            <a:endParaRPr lang="ro-RO"/>
          </a:p>
        </p:txBody>
      </p:sp>
      <p:sp>
        <p:nvSpPr>
          <p:cNvPr id="19" name="Substituent subsol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27" name="Substituent număr diapozitiv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6BAD-4FE1-490B-BA6E-4E2A04CB92B8}" type="slidenum">
              <a:rPr lang="ro-RO" smtClean="0"/>
              <a:t>‹#›</a:t>
            </a:fld>
            <a:endParaRPr lang="ro-R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/>
              <a:t>Faceți clic pentru a edita stilul de titlu Coordonator</a:t>
            </a:r>
            <a:endParaRPr kumimoji="0"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o-RO"/>
              <a:t>Faceți clic pentru a edita stilurile de text Coordonator</a:t>
            </a:r>
          </a:p>
          <a:p>
            <a:pPr lvl="1" eaLnBrk="1" latinLnBrk="0" hangingPunct="1"/>
            <a:r>
              <a:rPr lang="ro-RO"/>
              <a:t>Al doilea nivel</a:t>
            </a:r>
          </a:p>
          <a:p>
            <a:pPr lvl="2" eaLnBrk="1" latinLnBrk="0" hangingPunct="1"/>
            <a:r>
              <a:rPr lang="ro-RO"/>
              <a:t>Al treilea nivel</a:t>
            </a:r>
          </a:p>
          <a:p>
            <a:pPr lvl="3" eaLnBrk="1" latinLnBrk="0" hangingPunct="1"/>
            <a:r>
              <a:rPr lang="ro-RO"/>
              <a:t>Al patrulea nivel</a:t>
            </a:r>
          </a:p>
          <a:p>
            <a:pPr lvl="4" eaLnBrk="1" latinLnBrk="0" hangingPunct="1"/>
            <a:r>
              <a:rPr lang="ro-RO"/>
              <a:t>Al cincilea nivel</a:t>
            </a:r>
            <a:endParaRPr kumimoji="0"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3C57-384D-4975-BE34-3EEE2D09D706}" type="datetimeFigureOut">
              <a:rPr lang="ro-RO" smtClean="0"/>
              <a:t>29.10.2024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6BAD-4FE1-490B-BA6E-4E2A04CB92B8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o-RO"/>
              <a:t>Faceți clic pentru a edita stilul de titlu Coordonator</a:t>
            </a:r>
            <a:endParaRPr kumimoji="0"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o-RO"/>
              <a:t>Faceți clic pentru a edita stilurile de text Coordonator</a:t>
            </a:r>
          </a:p>
          <a:p>
            <a:pPr lvl="1" eaLnBrk="1" latinLnBrk="0" hangingPunct="1"/>
            <a:r>
              <a:rPr lang="ro-RO"/>
              <a:t>Al doilea nivel</a:t>
            </a:r>
          </a:p>
          <a:p>
            <a:pPr lvl="2" eaLnBrk="1" latinLnBrk="0" hangingPunct="1"/>
            <a:r>
              <a:rPr lang="ro-RO"/>
              <a:t>Al treilea nivel</a:t>
            </a:r>
          </a:p>
          <a:p>
            <a:pPr lvl="3" eaLnBrk="1" latinLnBrk="0" hangingPunct="1"/>
            <a:r>
              <a:rPr lang="ro-RO"/>
              <a:t>Al patrulea nivel</a:t>
            </a:r>
          </a:p>
          <a:p>
            <a:pPr lvl="4" eaLnBrk="1" latinLnBrk="0" hangingPunct="1"/>
            <a:r>
              <a:rPr lang="ro-RO"/>
              <a:t>Al cincilea nivel</a:t>
            </a:r>
            <a:endParaRPr kumimoji="0"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3C57-384D-4975-BE34-3EEE2D09D706}" type="datetimeFigureOut">
              <a:rPr lang="ro-RO" smtClean="0"/>
              <a:t>29.10.2024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6BAD-4FE1-490B-BA6E-4E2A04CB92B8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/>
              <a:t>Faceți clic pentru a edita stilul de titlu Coordonator</a:t>
            </a:r>
            <a:endParaRPr kumimoji="0"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o-RO"/>
              <a:t>Faceți clic pentru a edita stilurile de text Coordonator</a:t>
            </a:r>
          </a:p>
          <a:p>
            <a:pPr lvl="1" eaLnBrk="1" latinLnBrk="0" hangingPunct="1"/>
            <a:r>
              <a:rPr lang="ro-RO"/>
              <a:t>Al doilea nivel</a:t>
            </a:r>
          </a:p>
          <a:p>
            <a:pPr lvl="2" eaLnBrk="1" latinLnBrk="0" hangingPunct="1"/>
            <a:r>
              <a:rPr lang="ro-RO"/>
              <a:t>Al treilea nivel</a:t>
            </a:r>
          </a:p>
          <a:p>
            <a:pPr lvl="3" eaLnBrk="1" latinLnBrk="0" hangingPunct="1"/>
            <a:r>
              <a:rPr lang="ro-RO"/>
              <a:t>Al patrulea nivel</a:t>
            </a:r>
          </a:p>
          <a:p>
            <a:pPr lvl="4" eaLnBrk="1" latinLnBrk="0" hangingPunct="1"/>
            <a:r>
              <a:rPr lang="ro-RO"/>
              <a:t>Al cincilea nivel</a:t>
            </a:r>
            <a:endParaRPr kumimoji="0"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3C57-384D-4975-BE34-3EEE2D09D706}" type="datetimeFigureOut">
              <a:rPr lang="ro-RO" smtClean="0"/>
              <a:t>29.10.2024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6BAD-4FE1-490B-BA6E-4E2A04CB92B8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o-RO"/>
              <a:t>Faceți clic pentru a edita stilul de titlu Coordonator</a:t>
            </a:r>
            <a:endParaRPr kumimoji="0"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o-RO"/>
              <a:t>Faceți clic pentru a edita stilurile de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3C57-384D-4975-BE34-3EEE2D09D706}" type="datetimeFigureOut">
              <a:rPr lang="ro-RO" smtClean="0"/>
              <a:t>29.10.2024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6BAD-4FE1-490B-BA6E-4E2A04CB92B8}" type="slidenum">
              <a:rPr lang="ro-RO" smtClean="0"/>
              <a:t>‹#›</a:t>
            </a:fld>
            <a:endParaRPr lang="ro-R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o-RO"/>
              <a:t>Faceți clic pentru a edita stilul de titlu Coordonator</a:t>
            </a:r>
            <a:endParaRPr kumimoji="0" lang="en-US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o-RO"/>
              <a:t>Faceți clic pentru a edita stilurile de text Coordonator</a:t>
            </a:r>
          </a:p>
          <a:p>
            <a:pPr lvl="1" eaLnBrk="1" latinLnBrk="0" hangingPunct="1"/>
            <a:r>
              <a:rPr lang="ro-RO"/>
              <a:t>Al doilea nivel</a:t>
            </a:r>
          </a:p>
          <a:p>
            <a:pPr lvl="2" eaLnBrk="1" latinLnBrk="0" hangingPunct="1"/>
            <a:r>
              <a:rPr lang="ro-RO"/>
              <a:t>Al treilea nivel</a:t>
            </a:r>
          </a:p>
          <a:p>
            <a:pPr lvl="3" eaLnBrk="1" latinLnBrk="0" hangingPunct="1"/>
            <a:r>
              <a:rPr lang="ro-RO"/>
              <a:t>Al patrulea nivel</a:t>
            </a:r>
          </a:p>
          <a:p>
            <a:pPr lvl="4" eaLnBrk="1" latinLnBrk="0" hangingPunct="1"/>
            <a:r>
              <a:rPr lang="ro-RO"/>
              <a:t>Al cincilea nivel</a:t>
            </a:r>
            <a:endParaRPr kumimoji="0" lang="en-US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o-RO"/>
              <a:t>Faceți clic pentru a edita stilurile de text Coordonator</a:t>
            </a:r>
          </a:p>
          <a:p>
            <a:pPr lvl="1" eaLnBrk="1" latinLnBrk="0" hangingPunct="1"/>
            <a:r>
              <a:rPr lang="ro-RO"/>
              <a:t>Al doilea nivel</a:t>
            </a:r>
          </a:p>
          <a:p>
            <a:pPr lvl="2" eaLnBrk="1" latinLnBrk="0" hangingPunct="1"/>
            <a:r>
              <a:rPr lang="ro-RO"/>
              <a:t>Al treilea nivel</a:t>
            </a:r>
          </a:p>
          <a:p>
            <a:pPr lvl="3" eaLnBrk="1" latinLnBrk="0" hangingPunct="1"/>
            <a:r>
              <a:rPr lang="ro-RO"/>
              <a:t>Al patrulea nivel</a:t>
            </a:r>
          </a:p>
          <a:p>
            <a:pPr lvl="4" eaLnBrk="1" latinLnBrk="0" hangingPunct="1"/>
            <a:r>
              <a:rPr lang="ro-RO"/>
              <a:t>Al cincilea nivel</a:t>
            </a:r>
            <a:endParaRPr kumimoji="0" lang="en-US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3C57-384D-4975-BE34-3EEE2D09D706}" type="datetimeFigureOut">
              <a:rPr lang="ro-RO" smtClean="0"/>
              <a:t>29.10.2024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6BAD-4FE1-490B-BA6E-4E2A04CB92B8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o-RO"/>
              <a:t>Faceți clic pentru a edita stilul de titlu Coordonator</a:t>
            </a:r>
            <a:endParaRPr kumimoji="0"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o-RO"/>
              <a:t>Faceți clic pentru a edita stilurile de text Coordonator</a:t>
            </a:r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o-RO"/>
              <a:t>Faceți clic pentru a edita stilurile de text Coordonator</a:t>
            </a:r>
          </a:p>
        </p:txBody>
      </p:sp>
      <p:sp>
        <p:nvSpPr>
          <p:cNvPr id="5" name="Substituent conținut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o-RO"/>
              <a:t>Faceți clic pentru a edita stilurile de text Coordonator</a:t>
            </a:r>
          </a:p>
          <a:p>
            <a:pPr lvl="1" eaLnBrk="1" latinLnBrk="0" hangingPunct="1"/>
            <a:r>
              <a:rPr lang="ro-RO"/>
              <a:t>Al doilea nivel</a:t>
            </a:r>
          </a:p>
          <a:p>
            <a:pPr lvl="2" eaLnBrk="1" latinLnBrk="0" hangingPunct="1"/>
            <a:r>
              <a:rPr lang="ro-RO"/>
              <a:t>Al treilea nivel</a:t>
            </a:r>
          </a:p>
          <a:p>
            <a:pPr lvl="3" eaLnBrk="1" latinLnBrk="0" hangingPunct="1"/>
            <a:r>
              <a:rPr lang="ro-RO"/>
              <a:t>Al patrulea nivel</a:t>
            </a:r>
          </a:p>
          <a:p>
            <a:pPr lvl="4" eaLnBrk="1" latinLnBrk="0" hangingPunct="1"/>
            <a:r>
              <a:rPr lang="ro-RO"/>
              <a:t>Al cincilea nivel</a:t>
            </a:r>
            <a:endParaRPr kumimoji="0" lang="en-US"/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o-RO"/>
              <a:t>Faceți clic pentru a edita stilurile de text Coordonator</a:t>
            </a:r>
          </a:p>
          <a:p>
            <a:pPr lvl="1" eaLnBrk="1" latinLnBrk="0" hangingPunct="1"/>
            <a:r>
              <a:rPr lang="ro-RO"/>
              <a:t>Al doilea nivel</a:t>
            </a:r>
          </a:p>
          <a:p>
            <a:pPr lvl="2" eaLnBrk="1" latinLnBrk="0" hangingPunct="1"/>
            <a:r>
              <a:rPr lang="ro-RO"/>
              <a:t>Al treilea nivel</a:t>
            </a:r>
          </a:p>
          <a:p>
            <a:pPr lvl="3" eaLnBrk="1" latinLnBrk="0" hangingPunct="1"/>
            <a:r>
              <a:rPr lang="ro-RO"/>
              <a:t>Al patrulea nivel</a:t>
            </a:r>
          </a:p>
          <a:p>
            <a:pPr lvl="4" eaLnBrk="1" latinLnBrk="0" hangingPunct="1"/>
            <a:r>
              <a:rPr lang="ro-RO"/>
              <a:t>Al cincilea nivel</a:t>
            </a:r>
            <a:endParaRPr kumimoji="0" lang="en-US"/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3C57-384D-4975-BE34-3EEE2D09D706}" type="datetimeFigureOut">
              <a:rPr lang="ro-RO" smtClean="0"/>
              <a:t>29.10.2024</a:t>
            </a:fld>
            <a:endParaRPr lang="ro-RO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6BAD-4FE1-490B-BA6E-4E2A04CB92B8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o-RO"/>
              <a:t>Faceți clic pentru a edita stilul de titlu Coordonator</a:t>
            </a:r>
            <a:endParaRPr kumimoji="0" lang="en-US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3C57-384D-4975-BE34-3EEE2D09D706}" type="datetimeFigureOut">
              <a:rPr lang="ro-RO" smtClean="0"/>
              <a:t>29.10.2024</a:t>
            </a:fld>
            <a:endParaRPr lang="ro-RO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6BAD-4FE1-490B-BA6E-4E2A04CB92B8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3C57-384D-4975-BE34-3EEE2D09D706}" type="datetimeFigureOut">
              <a:rPr lang="ro-RO" smtClean="0"/>
              <a:t>29.10.2024</a:t>
            </a:fld>
            <a:endParaRPr lang="ro-RO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6BAD-4FE1-490B-BA6E-4E2A04CB92B8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o-RO"/>
              <a:t>Faceți clic pentru a edita stilul de titlu Coordonator</a:t>
            </a:r>
            <a:endParaRPr kumimoji="0"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o-RO"/>
              <a:t>Faceți clic pentru a edita stilurile de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o-RO"/>
              <a:t>Faceți clic pentru a edita stilurile de text Coordonator</a:t>
            </a:r>
          </a:p>
          <a:p>
            <a:pPr lvl="1" eaLnBrk="1" latinLnBrk="0" hangingPunct="1"/>
            <a:r>
              <a:rPr lang="ro-RO"/>
              <a:t>Al doilea nivel</a:t>
            </a:r>
          </a:p>
          <a:p>
            <a:pPr lvl="2" eaLnBrk="1" latinLnBrk="0" hangingPunct="1"/>
            <a:r>
              <a:rPr lang="ro-RO"/>
              <a:t>Al treilea nivel</a:t>
            </a:r>
          </a:p>
          <a:p>
            <a:pPr lvl="3" eaLnBrk="1" latinLnBrk="0" hangingPunct="1"/>
            <a:r>
              <a:rPr lang="ro-RO"/>
              <a:t>Al patrulea nivel</a:t>
            </a:r>
          </a:p>
          <a:p>
            <a:pPr lvl="4" eaLnBrk="1" latinLnBrk="0" hangingPunct="1"/>
            <a:r>
              <a:rPr lang="ro-RO"/>
              <a:t>Al cincilea nivel</a:t>
            </a:r>
            <a:endParaRPr kumimoji="0" lang="en-US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3C57-384D-4975-BE34-3EEE2D09D706}" type="datetimeFigureOut">
              <a:rPr lang="ro-RO" smtClean="0"/>
              <a:t>29.10.2024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6BAD-4FE1-490B-BA6E-4E2A04CB92B8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reptunghi cu un colţ tăiat şi rotunjit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unghi drept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o-RO"/>
              <a:t>Faceți clic pentru a edita stilul de titlu Coordonator</a:t>
            </a:r>
            <a:endParaRPr kumimoji="0"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o-RO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3C57-384D-4975-BE34-3EEE2D09D706}" type="datetimeFigureOut">
              <a:rPr lang="ro-RO" smtClean="0"/>
              <a:t>29.10.2024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E516BAD-4FE1-490B-BA6E-4E2A04CB92B8}" type="slidenum">
              <a:rPr lang="ro-RO" smtClean="0"/>
              <a:t>‹#›</a:t>
            </a:fld>
            <a:endParaRPr lang="ro-RO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o-RO"/>
              <a:t>Faceți clic pe pictogramă pentru a adăuga o imagine</a:t>
            </a:r>
            <a:endParaRPr kumimoji="0" lang="en-US" dirty="0"/>
          </a:p>
        </p:txBody>
      </p:sp>
      <p:sp>
        <p:nvSpPr>
          <p:cNvPr id="10" name="Formă liberă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ă liberă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ă liberă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ă liberă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ubstituent titl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o-RO"/>
              <a:t>Faceți clic pentru a edita stilul de titlu Coordonator</a:t>
            </a:r>
            <a:endParaRPr kumimoji="0" lang="en-US"/>
          </a:p>
        </p:txBody>
      </p:sp>
      <p:sp>
        <p:nvSpPr>
          <p:cNvPr id="30" name="Substituent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o-RO"/>
              <a:t>Faceți clic pentru a edita stilurile de text Coordonator</a:t>
            </a:r>
          </a:p>
          <a:p>
            <a:pPr lvl="1" eaLnBrk="1" latinLnBrk="0" hangingPunct="1"/>
            <a:r>
              <a:rPr kumimoji="0" lang="ro-RO"/>
              <a:t>Al doilea nivel</a:t>
            </a:r>
          </a:p>
          <a:p>
            <a:pPr lvl="2" eaLnBrk="1" latinLnBrk="0" hangingPunct="1"/>
            <a:r>
              <a:rPr kumimoji="0" lang="ro-RO"/>
              <a:t>Al treilea nivel</a:t>
            </a:r>
          </a:p>
          <a:p>
            <a:pPr lvl="3" eaLnBrk="1" latinLnBrk="0" hangingPunct="1"/>
            <a:r>
              <a:rPr kumimoji="0" lang="ro-RO"/>
              <a:t>Al patrulea nivel</a:t>
            </a:r>
          </a:p>
          <a:p>
            <a:pPr lvl="4" eaLnBrk="1" latinLnBrk="0" hangingPunct="1"/>
            <a:r>
              <a:rPr kumimoji="0" lang="ro-RO"/>
              <a:t>Al cincilea nivel</a:t>
            </a:r>
            <a:endParaRPr kumimoji="0" lang="en-US"/>
          </a:p>
        </p:txBody>
      </p:sp>
      <p:sp>
        <p:nvSpPr>
          <p:cNvPr id="10" name="Substituent dată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4F3C57-384D-4975-BE34-3EEE2D09D706}" type="datetimeFigureOut">
              <a:rPr lang="ro-RO" smtClean="0"/>
              <a:t>29.10.2024</a:t>
            </a:fld>
            <a:endParaRPr lang="ro-RO"/>
          </a:p>
        </p:txBody>
      </p:sp>
      <p:sp>
        <p:nvSpPr>
          <p:cNvPr id="22" name="Substituent subsol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18" name="Substituent număr diapozitiv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516BAD-4FE1-490B-BA6E-4E2A04CB92B8}" type="slidenum">
              <a:rPr lang="ro-RO" smtClean="0"/>
              <a:t>‹#›</a:t>
            </a:fld>
            <a:endParaRPr lang="ro-RO"/>
          </a:p>
        </p:txBody>
      </p:sp>
      <p:grpSp>
        <p:nvGrpSpPr>
          <p:cNvPr id="2" name="Grupar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ă liberă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ă liberă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gsi_cnplopsor@yahoo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gsi_cnplopsor@yahoo.com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gsi_cnplopsor@yahoo.com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gsi_cnplopsor@yahoo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gsi_cnplopsor@yahoo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gsi_cnplopsor@yahoo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285852" y="2500306"/>
            <a:ext cx="6400800" cy="1752600"/>
          </a:xfrm>
        </p:spPr>
        <p:txBody>
          <a:bodyPr>
            <a:noAutofit/>
          </a:bodyPr>
          <a:lstStyle/>
          <a:p>
            <a:r>
              <a:rPr lang="en-US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Liceul</a:t>
            </a:r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Tehnologic”Constantin</a:t>
            </a:r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Nicolaescu</a:t>
            </a:r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Plopșor</a:t>
            </a:r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br>
              <a:rPr lang="ro-RO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Tel/Fax:0251368258</a:t>
            </a:r>
            <a:br>
              <a:rPr lang="ro-RO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Email: 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gsi_cnplopsor@yahoo.com</a:t>
            </a:r>
            <a:br>
              <a:rPr lang="ro-RO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Web: liceulplenita.ro</a:t>
            </a:r>
            <a:endParaRPr lang="ro-RO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o-RO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o-RO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EURO-STAGII PRACTICE in mediul rural</a:t>
            </a:r>
          </a:p>
          <a:p>
            <a:r>
              <a:rPr lang="ro-RO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2023-1-RO01-KA122-VET-000124301</a:t>
            </a:r>
          </a:p>
          <a:p>
            <a:endParaRPr lang="ro-RO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ine 3" descr="logo-erasmus-dr.jpg"/>
          <p:cNvPicPr>
            <a:picLocks noGrp="1" noChangeAspect="1"/>
          </p:cNvPicPr>
          <p:nvPr isPhoto="1"/>
        </p:nvPicPr>
        <p:blipFill>
          <a:blip r:embed="rId3">
            <a:lum/>
          </a:blip>
          <a:stretch>
            <a:fillRect/>
          </a:stretch>
        </p:blipFill>
        <p:spPr>
          <a:xfrm>
            <a:off x="1071538" y="214290"/>
            <a:ext cx="6977056" cy="22796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Liceul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Tehnologic”Constantin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Nicolaescu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Plopșor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”</a:t>
            </a:r>
            <a:br>
              <a:rPr lang="ro-RO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Tel/Fax:0251368258</a:t>
            </a:r>
            <a:br>
              <a:rPr lang="ro-RO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Email: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hlinkClick r:id="rId2"/>
              </a:rPr>
              <a:t>gsi_cnplopsor@yahoo.com</a:t>
            </a:r>
            <a:br>
              <a:rPr lang="ro-RO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Web: liceulplenita.ro</a:t>
            </a:r>
            <a:endParaRPr lang="ro-RO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dirty="0"/>
              <a:t>Despre proiect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quarter" idx="2"/>
          </p:nvPr>
        </p:nvSpPr>
        <p:spPr>
          <a:xfrm>
            <a:off x="428596" y="2357430"/>
            <a:ext cx="5972188" cy="3929090"/>
          </a:xfrm>
        </p:spPr>
        <p:txBody>
          <a:bodyPr>
            <a:normAutofit/>
          </a:bodyPr>
          <a:lstStyle/>
          <a:p>
            <a:r>
              <a:rPr lang="ro-RO" sz="1800" b="1" i="1" dirty="0">
                <a:latin typeface="Times New Roman" pitchFamily="18" charset="0"/>
                <a:cs typeface="Times New Roman" pitchFamily="18" charset="0"/>
              </a:rPr>
              <a:t>Proiectul Erasmus+ KA122-VET al Liceului Tehnologic „Constantin Nicolaescu Plopșor,”numit „EURO-STAGII PRACTICE in mediul rural,”oferă elevilor șansa de a participa la stagii practice in domeniul electric in Cipru, la P. </a:t>
            </a:r>
            <a:r>
              <a:rPr lang="ro-RO" sz="1800" b="1" i="1" dirty="0" err="1">
                <a:latin typeface="Times New Roman" pitchFamily="18" charset="0"/>
                <a:cs typeface="Times New Roman" pitchFamily="18" charset="0"/>
              </a:rPr>
              <a:t>Kousios</a:t>
            </a:r>
            <a:r>
              <a:rPr lang="ro-RO" sz="1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800" b="1" i="1" dirty="0" err="1">
                <a:latin typeface="Times New Roman" pitchFamily="18" charset="0"/>
                <a:cs typeface="Times New Roman" pitchFamily="18" charset="0"/>
              </a:rPr>
              <a:t>Electrical</a:t>
            </a:r>
            <a:r>
              <a:rPr lang="ro-RO" sz="1800" b="1" i="1" dirty="0">
                <a:latin typeface="Times New Roman" pitchFamily="18" charset="0"/>
                <a:cs typeface="Times New Roman" pitchFamily="18" charset="0"/>
              </a:rPr>
              <a:t> Ltd.</a:t>
            </a:r>
          </a:p>
          <a:p>
            <a:pPr>
              <a:buNone/>
            </a:pPr>
            <a:endParaRPr lang="ro-RO" sz="18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o-RO" sz="1800" b="1" i="1" dirty="0">
                <a:latin typeface="Times New Roman" pitchFamily="18" charset="0"/>
                <a:cs typeface="Times New Roman" pitchFamily="18" charset="0"/>
              </a:rPr>
              <a:t>Perioada de implementare:  01/09/2023 - 31/08/2024</a:t>
            </a:r>
          </a:p>
          <a:p>
            <a:endParaRPr lang="ro-RO" sz="18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o-RO" sz="1800" b="1" i="1" dirty="0">
                <a:latin typeface="Times New Roman" pitchFamily="18" charset="0"/>
                <a:cs typeface="Times New Roman" pitchFamily="18" charset="0"/>
              </a:rPr>
              <a:t>Buget: 68 529,00 €</a:t>
            </a:r>
          </a:p>
          <a:p>
            <a:endParaRPr lang="ro-RO" dirty="0"/>
          </a:p>
          <a:p>
            <a:endParaRPr lang="ro-RO" dirty="0"/>
          </a:p>
        </p:txBody>
      </p:sp>
      <p:pic>
        <p:nvPicPr>
          <p:cNvPr id="8" name="Substituent conținut 7" descr="steag-cipru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6429388" y="2357430"/>
            <a:ext cx="2433945" cy="3146427"/>
          </a:xfrm>
        </p:spPr>
      </p:pic>
      <p:pic>
        <p:nvPicPr>
          <p:cNvPr id="7" name="Imagine 6" descr="logo-erasmus-dr.jpg"/>
          <p:cNvPicPr>
            <a:picLocks noGrp="1" noChangeAspect="1"/>
          </p:cNvPicPr>
          <p:nvPr isPhoto="1"/>
        </p:nvPicPr>
        <p:blipFill>
          <a:blip r:embed="rId4">
            <a:lum/>
          </a:blip>
          <a:stretch>
            <a:fillRect/>
          </a:stretch>
        </p:blipFill>
        <p:spPr>
          <a:xfrm>
            <a:off x="857224" y="214290"/>
            <a:ext cx="2842337" cy="9286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7886728" cy="1162050"/>
          </a:xfrm>
        </p:spPr>
        <p:txBody>
          <a:bodyPr/>
          <a:lstStyle/>
          <a:p>
            <a:pPr algn="r"/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Liceul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Tehnologic”Constantin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Nicolaescu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Plopșor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”</a:t>
            </a:r>
            <a:br>
              <a:rPr lang="ro-RO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Tel/Fax:0251368258</a:t>
            </a:r>
            <a:br>
              <a:rPr lang="ro-RO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Email: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hlinkClick r:id="rId2"/>
              </a:rPr>
              <a:t>gsi_cnplopsor@yahoo.com</a:t>
            </a:r>
            <a:br>
              <a:rPr lang="ro-RO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Web: liceulplenita.ro</a:t>
            </a:r>
            <a:endParaRPr lang="ro-RO" sz="1600" dirty="0"/>
          </a:p>
        </p:txBody>
      </p:sp>
      <p:sp>
        <p:nvSpPr>
          <p:cNvPr id="3" name="Substituent text 2"/>
          <p:cNvSpPr>
            <a:spLocks noGrp="1"/>
          </p:cNvSpPr>
          <p:nvPr>
            <p:ph type="body" idx="2"/>
          </p:nvPr>
        </p:nvSpPr>
        <p:spPr>
          <a:xfrm>
            <a:off x="214282" y="1676400"/>
            <a:ext cx="5643602" cy="4572000"/>
          </a:xfrm>
        </p:spPr>
        <p:txBody>
          <a:bodyPr>
            <a:normAutofit/>
          </a:bodyPr>
          <a:lstStyle/>
          <a:p>
            <a:r>
              <a:rPr lang="ro-RO" sz="1800" b="1" dirty="0">
                <a:latin typeface="Times New Roman" pitchFamily="18" charset="0"/>
                <a:cs typeface="Times New Roman" pitchFamily="18" charset="0"/>
              </a:rPr>
              <a:t>Scopul proiectului:</a:t>
            </a:r>
          </a:p>
          <a:p>
            <a:r>
              <a:rPr lang="ro-RO" sz="16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it-IT" sz="1600" i="1" dirty="0">
                <a:latin typeface="Times New Roman" pitchFamily="18" charset="0"/>
                <a:cs typeface="Times New Roman" pitchFamily="18" charset="0"/>
              </a:rPr>
              <a:t>ezvoltarea abilitatilor tehnice, lingvistice si</a:t>
            </a:r>
          </a:p>
          <a:p>
            <a:r>
              <a:rPr lang="it-IT" sz="1600" i="1" dirty="0">
                <a:latin typeface="Times New Roman" pitchFamily="18" charset="0"/>
                <a:cs typeface="Times New Roman" pitchFamily="18" charset="0"/>
              </a:rPr>
              <a:t>sociale pentru 21 de elevi si 3 profesori insotitori.</a:t>
            </a:r>
            <a:endParaRPr lang="ro-RO" sz="16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o-RO" sz="1800" b="1" dirty="0">
                <a:latin typeface="Times New Roman" pitchFamily="18" charset="0"/>
                <a:cs typeface="Times New Roman" pitchFamily="18" charset="0"/>
              </a:rPr>
              <a:t>Obiectivele proiectului:</a:t>
            </a:r>
          </a:p>
          <a:p>
            <a:r>
              <a:rPr lang="ro-RO" sz="1600" i="1" dirty="0">
                <a:latin typeface="Times New Roman" pitchFamily="18" charset="0"/>
                <a:cs typeface="Times New Roman" pitchFamily="18" charset="0"/>
              </a:rPr>
              <a:t>Obiectivele includ reducerea abandonului școlar si facilitarea integrării absolvenților pe piața muncii printr-o formare profesionala.</a:t>
            </a:r>
          </a:p>
          <a:p>
            <a:r>
              <a:rPr lang="ro-RO" sz="1600" i="1" dirty="0">
                <a:latin typeface="Times New Roman" pitchFamily="18" charset="0"/>
                <a:cs typeface="Times New Roman" pitchFamily="18" charset="0"/>
              </a:rPr>
              <a:t>Obiectivele au fost definite de dorința de egalizare a șanselor pentru elevii din mediul rural. Prin mobilitatea in Cipru se oferă participanților o experiența profesională pentru a îmbunătăți cu min 75% competențele profesionale in domeniul electric in condiții de munca reale pentru 21 elevi,beneficiind de sprijin calificat l</a:t>
            </a:r>
            <a:r>
              <a:rPr lang="it-IT" sz="1600" i="1" dirty="0">
                <a:latin typeface="Times New Roman" pitchFamily="18" charset="0"/>
                <a:cs typeface="Times New Roman" pitchFamily="18" charset="0"/>
              </a:rPr>
              <a:t>a un agent economic european, dar si dezvoltarea cu min.75% la 21 elevi participanti</a:t>
            </a:r>
            <a:r>
              <a:rPr lang="ro-RO" sz="1600" i="1" dirty="0">
                <a:latin typeface="Times New Roman" pitchFamily="18" charset="0"/>
                <a:cs typeface="Times New Roman" pitchFamily="18" charset="0"/>
              </a:rPr>
              <a:t> a c</a:t>
            </a:r>
            <a:r>
              <a:rPr lang="it-IT" sz="1600" i="1" dirty="0">
                <a:latin typeface="Times New Roman" pitchFamily="18" charset="0"/>
                <a:cs typeface="Times New Roman" pitchFamily="18" charset="0"/>
              </a:rPr>
              <a:t>ompet</a:t>
            </a:r>
            <a:r>
              <a:rPr lang="ro-RO" sz="1600" i="1" dirty="0" err="1">
                <a:latin typeface="Times New Roman" pitchFamily="18" charset="0"/>
                <a:cs typeface="Times New Roman" pitchFamily="18" charset="0"/>
              </a:rPr>
              <a:t>ențelor</a:t>
            </a:r>
            <a:r>
              <a:rPr lang="it-IT" sz="1600" i="1" dirty="0">
                <a:latin typeface="Times New Roman" pitchFamily="18" charset="0"/>
                <a:cs typeface="Times New Roman" pitchFamily="18" charset="0"/>
              </a:rPr>
              <a:t>.lingvistice,digitale,personale,sociale,culturale si de</a:t>
            </a:r>
          </a:p>
          <a:p>
            <a:r>
              <a:rPr lang="ro-RO" sz="1600" i="1" dirty="0" err="1">
                <a:latin typeface="Times New Roman" pitchFamily="18" charset="0"/>
                <a:cs typeface="Times New Roman" pitchFamily="18" charset="0"/>
              </a:rPr>
              <a:t>antreprenoriat</a:t>
            </a:r>
            <a:r>
              <a:rPr lang="ro-RO" sz="16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Substituent conținut 5" descr="images.jpe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357950" y="4286256"/>
            <a:ext cx="2400300" cy="1777292"/>
          </a:xfrm>
        </p:spPr>
      </p:pic>
      <p:pic>
        <p:nvPicPr>
          <p:cNvPr id="5" name="Imagine 4" descr="logo-erasmus-dr.jpg"/>
          <p:cNvPicPr>
            <a:picLocks noGrp="1" noChangeAspect="1"/>
          </p:cNvPicPr>
          <p:nvPr isPhoto="1"/>
        </p:nvPicPr>
        <p:blipFill>
          <a:blip r:embed="rId4">
            <a:lum/>
          </a:blip>
          <a:stretch>
            <a:fillRect/>
          </a:stretch>
        </p:blipFill>
        <p:spPr>
          <a:xfrm>
            <a:off x="1000100" y="714356"/>
            <a:ext cx="2842337" cy="9286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Liceul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Tehnologic”Constantin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Nicolaescu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Plopșor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”</a:t>
            </a:r>
            <a:br>
              <a:rPr lang="ro-RO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Tel/Fax:0251368258</a:t>
            </a:r>
            <a:br>
              <a:rPr lang="ro-RO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Email: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hlinkClick r:id="rId2"/>
              </a:rPr>
              <a:t>gsi_cnplopsor@yahoo.com</a:t>
            </a:r>
            <a:br>
              <a:rPr lang="ro-RO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Web: liceulplenita.ro</a:t>
            </a:r>
            <a:endParaRPr lang="ro-RO" sz="1600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214282" y="1935480"/>
            <a:ext cx="8715436" cy="4708230"/>
          </a:xfrm>
        </p:spPr>
        <p:txBody>
          <a:bodyPr>
            <a:normAutofit fontScale="70000" lnSpcReduction="20000"/>
          </a:bodyPr>
          <a:lstStyle/>
          <a:p>
            <a:r>
              <a:rPr lang="ro-RO" b="1" dirty="0"/>
              <a:t>Obiectivul  principal al proiectului, de a </a:t>
            </a:r>
            <a:r>
              <a:rPr lang="ro-RO" b="1" dirty="0" err="1"/>
              <a:t>îmbunătați</a:t>
            </a:r>
            <a:r>
              <a:rPr lang="ro-RO" b="1" dirty="0"/>
              <a:t> cu minimum 75% competențele practice ale </a:t>
            </a:r>
            <a:r>
              <a:rPr lang="es-ES" b="1" dirty="0"/>
              <a:t>celor 21 de elevi din clasele IX-X, calificarea Tehnician in instala</a:t>
            </a:r>
            <a:r>
              <a:rPr lang="ro-RO" b="1" dirty="0"/>
              <a:t>ț</a:t>
            </a:r>
            <a:r>
              <a:rPr lang="es-ES" b="1" dirty="0"/>
              <a:t>ii electrice,</a:t>
            </a:r>
            <a:r>
              <a:rPr lang="ro-RO" b="1" dirty="0"/>
              <a:t> oferă participanților:</a:t>
            </a:r>
          </a:p>
          <a:p>
            <a:r>
              <a:rPr lang="it-IT" dirty="0"/>
              <a:t>experien</a:t>
            </a:r>
            <a:r>
              <a:rPr lang="ro-RO" dirty="0"/>
              <a:t>ț</a:t>
            </a:r>
            <a:r>
              <a:rPr lang="it-IT" dirty="0"/>
              <a:t>a profesional</a:t>
            </a:r>
            <a:r>
              <a:rPr lang="ro-RO" dirty="0"/>
              <a:t>ă</a:t>
            </a:r>
            <a:r>
              <a:rPr lang="it-IT" dirty="0"/>
              <a:t>,</a:t>
            </a:r>
            <a:r>
              <a:rPr lang="ro-RO" dirty="0"/>
              <a:t> </a:t>
            </a:r>
            <a:r>
              <a:rPr lang="it-IT" dirty="0"/>
              <a:t>mediu profesionist s</a:t>
            </a:r>
            <a:r>
              <a:rPr lang="ro-RO" dirty="0"/>
              <a:t>ă</a:t>
            </a:r>
            <a:r>
              <a:rPr lang="it-IT" dirty="0"/>
              <a:t> exerseze </a:t>
            </a:r>
            <a:r>
              <a:rPr lang="ro-RO" dirty="0"/>
              <a:t>și</a:t>
            </a:r>
            <a:r>
              <a:rPr lang="it-IT" dirty="0"/>
              <a:t> s</a:t>
            </a:r>
            <a:r>
              <a:rPr lang="ro-RO" dirty="0"/>
              <a:t>ă </a:t>
            </a:r>
            <a:r>
              <a:rPr lang="it-IT" dirty="0"/>
              <a:t>dob</a:t>
            </a:r>
            <a:r>
              <a:rPr lang="ro-RO" dirty="0"/>
              <a:t>â</a:t>
            </a:r>
            <a:r>
              <a:rPr lang="it-IT" dirty="0"/>
              <a:t>ndeasc</a:t>
            </a:r>
            <a:r>
              <a:rPr lang="ro-RO" dirty="0"/>
              <a:t>ă</a:t>
            </a:r>
            <a:endParaRPr lang="it-IT" dirty="0"/>
          </a:p>
          <a:p>
            <a:pPr>
              <a:buNone/>
            </a:pPr>
            <a:r>
              <a:rPr lang="ro-RO" dirty="0"/>
              <a:t>c</a:t>
            </a:r>
            <a:r>
              <a:rPr lang="it-IT" dirty="0"/>
              <a:t>ompet</a:t>
            </a:r>
            <a:r>
              <a:rPr lang="ro-RO" dirty="0" err="1"/>
              <a:t>ențe</a:t>
            </a:r>
            <a:r>
              <a:rPr lang="ro-RO" dirty="0"/>
              <a:t> </a:t>
            </a:r>
            <a:r>
              <a:rPr lang="it-IT" dirty="0"/>
              <a:t>profesionale </a:t>
            </a:r>
            <a:r>
              <a:rPr lang="ro-RO" dirty="0"/>
              <a:t>î</a:t>
            </a:r>
            <a:r>
              <a:rPr lang="it-IT" dirty="0"/>
              <a:t>n domeniu electric </a:t>
            </a:r>
            <a:r>
              <a:rPr lang="ro-RO" dirty="0"/>
              <a:t>î</a:t>
            </a:r>
            <a:r>
              <a:rPr lang="it-IT" dirty="0"/>
              <a:t>n condit</a:t>
            </a:r>
            <a:r>
              <a:rPr lang="ro-RO" dirty="0"/>
              <a:t>ț</a:t>
            </a:r>
            <a:r>
              <a:rPr lang="it-IT" dirty="0"/>
              <a:t>i de munc</a:t>
            </a:r>
            <a:r>
              <a:rPr lang="ro-RO" dirty="0"/>
              <a:t>ă</a:t>
            </a:r>
            <a:r>
              <a:rPr lang="it-IT" dirty="0"/>
              <a:t> reale,</a:t>
            </a:r>
            <a:r>
              <a:rPr lang="ro-RO" dirty="0"/>
              <a:t> </a:t>
            </a:r>
            <a:r>
              <a:rPr lang="it-IT" dirty="0"/>
              <a:t>cu sprijin</a:t>
            </a:r>
          </a:p>
          <a:p>
            <a:pPr>
              <a:buNone/>
            </a:pPr>
            <a:r>
              <a:rPr lang="it-IT" dirty="0"/>
              <a:t>calificat la un agent economic european,tutorat profesionist</a:t>
            </a:r>
            <a:r>
              <a:rPr lang="ro-RO" dirty="0"/>
              <a:t>.</a:t>
            </a:r>
            <a:endParaRPr lang="it-IT" dirty="0"/>
          </a:p>
          <a:p>
            <a:r>
              <a:rPr lang="ro-RO" dirty="0"/>
              <a:t>Obținerea de rezultate ale </a:t>
            </a:r>
            <a:r>
              <a:rPr lang="ro-RO" dirty="0" err="1"/>
              <a:t>învățarii</a:t>
            </a:r>
            <a:r>
              <a:rPr lang="ro-RO" dirty="0"/>
              <a:t> bune/foarte bune prin interacțiunea</a:t>
            </a:r>
          </a:p>
          <a:p>
            <a:pPr>
              <a:buNone/>
            </a:pPr>
            <a:r>
              <a:rPr lang="ro-RO" dirty="0"/>
              <a:t>elevilor participanți cu echipamente noi/moderne, cu un nou mediu de</a:t>
            </a:r>
          </a:p>
          <a:p>
            <a:pPr>
              <a:buNone/>
            </a:pPr>
            <a:r>
              <a:rPr lang="it-IT" dirty="0"/>
              <a:t>formare,</a:t>
            </a:r>
            <a:r>
              <a:rPr lang="ro-RO" dirty="0"/>
              <a:t> </a:t>
            </a:r>
            <a:r>
              <a:rPr lang="it-IT" dirty="0"/>
              <a:t>cu angaja</a:t>
            </a:r>
            <a:r>
              <a:rPr lang="ro-RO" dirty="0"/>
              <a:t>ț</a:t>
            </a:r>
            <a:r>
              <a:rPr lang="it-IT" dirty="0"/>
              <a:t>i </a:t>
            </a:r>
            <a:r>
              <a:rPr lang="ro-RO" dirty="0"/>
              <a:t>ș</a:t>
            </a:r>
            <a:r>
              <a:rPr lang="it-IT" dirty="0"/>
              <a:t>i tutore interesa</a:t>
            </a:r>
            <a:r>
              <a:rPr lang="ro-RO" dirty="0"/>
              <a:t>ț</a:t>
            </a:r>
            <a:r>
              <a:rPr lang="it-IT" dirty="0"/>
              <a:t>i de preg</a:t>
            </a:r>
            <a:r>
              <a:rPr lang="ro-RO" dirty="0"/>
              <a:t>ă</a:t>
            </a:r>
            <a:r>
              <a:rPr lang="it-IT" dirty="0"/>
              <a:t>tirea de calitate a lor,ce va</a:t>
            </a:r>
          </a:p>
          <a:p>
            <a:pPr>
              <a:buNone/>
            </a:pPr>
            <a:r>
              <a:rPr lang="it-IT" dirty="0"/>
              <a:t>contribui la ob</a:t>
            </a:r>
            <a:r>
              <a:rPr lang="ro-RO" dirty="0"/>
              <a:t>ți</a:t>
            </a:r>
            <a:r>
              <a:rPr lang="it-IT" dirty="0"/>
              <a:t>nerea sentimentului c</a:t>
            </a:r>
            <a:r>
              <a:rPr lang="ro-RO" dirty="0"/>
              <a:t>ă </a:t>
            </a:r>
            <a:r>
              <a:rPr lang="it-IT" dirty="0"/>
              <a:t>sunt capabili s</a:t>
            </a:r>
            <a:r>
              <a:rPr lang="ro-RO" dirty="0"/>
              <a:t>ă</a:t>
            </a:r>
            <a:r>
              <a:rPr lang="it-IT" dirty="0"/>
              <a:t> se angajeze</a:t>
            </a:r>
            <a:r>
              <a:rPr lang="ro-RO" dirty="0"/>
              <a:t>.</a:t>
            </a:r>
            <a:endParaRPr lang="it-IT" dirty="0"/>
          </a:p>
          <a:p>
            <a:r>
              <a:rPr lang="ro-RO" dirty="0"/>
              <a:t>Creșterea implicării participanților la mobilitate,va duce la motivarea lor de a</a:t>
            </a:r>
          </a:p>
          <a:p>
            <a:pPr>
              <a:buNone/>
            </a:pPr>
            <a:r>
              <a:rPr lang="it-IT" dirty="0"/>
              <a:t>se preg</a:t>
            </a:r>
            <a:r>
              <a:rPr lang="ro-RO" dirty="0"/>
              <a:t>ă</a:t>
            </a:r>
            <a:r>
              <a:rPr lang="it-IT" dirty="0"/>
              <a:t>ti mai bine </a:t>
            </a:r>
            <a:r>
              <a:rPr lang="ro-RO" dirty="0"/>
              <a:t>ș</a:t>
            </a:r>
            <a:r>
              <a:rPr lang="it-IT" dirty="0"/>
              <a:t>i de a reduce absenteismul/abandonul,</a:t>
            </a:r>
            <a:r>
              <a:rPr lang="ro-RO" dirty="0"/>
              <a:t> </a:t>
            </a:r>
            <a:r>
              <a:rPr lang="it-IT" dirty="0"/>
              <a:t>devenind la</a:t>
            </a:r>
          </a:p>
          <a:p>
            <a:pPr>
              <a:buNone/>
            </a:pPr>
            <a:r>
              <a:rPr lang="it-IT" dirty="0"/>
              <a:t>absolvire tineri bine preg</a:t>
            </a:r>
            <a:r>
              <a:rPr lang="ro-RO" dirty="0"/>
              <a:t>ă</a:t>
            </a:r>
            <a:r>
              <a:rPr lang="it-IT" dirty="0"/>
              <a:t>ti</a:t>
            </a:r>
            <a:r>
              <a:rPr lang="ro-RO" dirty="0"/>
              <a:t>ți</a:t>
            </a:r>
            <a:r>
              <a:rPr lang="it-IT" dirty="0"/>
              <a:t>,</a:t>
            </a:r>
            <a:r>
              <a:rPr lang="ro-RO" dirty="0"/>
              <a:t> </a:t>
            </a:r>
            <a:r>
              <a:rPr lang="it-IT" dirty="0"/>
              <a:t>capabili de performan</a:t>
            </a:r>
            <a:r>
              <a:rPr lang="ro-RO" dirty="0"/>
              <a:t>ț</a:t>
            </a:r>
            <a:r>
              <a:rPr lang="it-IT" dirty="0"/>
              <a:t>e </a:t>
            </a:r>
            <a:r>
              <a:rPr lang="ro-RO" dirty="0"/>
              <a:t>î</a:t>
            </a:r>
            <a:r>
              <a:rPr lang="it-IT" dirty="0"/>
              <a:t>n domeniul lor de</a:t>
            </a:r>
          </a:p>
          <a:p>
            <a:pPr>
              <a:buNone/>
            </a:pPr>
            <a:r>
              <a:rPr lang="it-IT" dirty="0"/>
              <a:t>preg</a:t>
            </a:r>
            <a:r>
              <a:rPr lang="ro-RO" dirty="0"/>
              <a:t>ă</a:t>
            </a:r>
            <a:r>
              <a:rPr lang="it-IT" dirty="0"/>
              <a:t>tire,</a:t>
            </a:r>
            <a:r>
              <a:rPr lang="ro-RO" dirty="0"/>
              <a:t> </a:t>
            </a:r>
            <a:r>
              <a:rPr lang="it-IT" dirty="0"/>
              <a:t>cu un comportament responsabil privind mediul,</a:t>
            </a:r>
            <a:r>
              <a:rPr lang="ro-RO" dirty="0"/>
              <a:t> </a:t>
            </a:r>
            <a:r>
              <a:rPr lang="it-IT" dirty="0"/>
              <a:t>cu ini</a:t>
            </a:r>
            <a:r>
              <a:rPr lang="ro-RO" dirty="0"/>
              <a:t>ț</a:t>
            </a:r>
            <a:r>
              <a:rPr lang="it-IT" dirty="0"/>
              <a:t>iative</a:t>
            </a:r>
          </a:p>
          <a:p>
            <a:pPr>
              <a:buNone/>
            </a:pPr>
            <a:r>
              <a:rPr lang="ro-RO" dirty="0"/>
              <a:t>antreprenoriale, răspunzând exigențelor angajatorilor zonali.</a:t>
            </a:r>
          </a:p>
          <a:p>
            <a:r>
              <a:rPr lang="ro-RO" dirty="0"/>
              <a:t>Valorizarea rezultatelor elevilor, va crește interesul agenților economici pentru</a:t>
            </a:r>
          </a:p>
          <a:p>
            <a:pPr>
              <a:buNone/>
            </a:pPr>
            <a:r>
              <a:rPr lang="ro-RO" dirty="0"/>
              <a:t>organizarea de stagii.</a:t>
            </a:r>
          </a:p>
        </p:txBody>
      </p:sp>
      <p:pic>
        <p:nvPicPr>
          <p:cNvPr id="4" name="Imagine 3" descr="logo-erasmus-dr.jpg"/>
          <p:cNvPicPr>
            <a:picLocks noGrp="1" noChangeAspect="1"/>
          </p:cNvPicPr>
          <p:nvPr isPhoto="1"/>
        </p:nvPicPr>
        <p:blipFill>
          <a:blip r:embed="rId3">
            <a:lum/>
          </a:blip>
          <a:stretch>
            <a:fillRect/>
          </a:stretch>
        </p:blipFill>
        <p:spPr>
          <a:xfrm>
            <a:off x="642910" y="500042"/>
            <a:ext cx="2842337" cy="9286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Liceul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Tehnologic”Constantin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Nicolaescu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Plopșor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”</a:t>
            </a:r>
            <a:br>
              <a:rPr lang="ro-RO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Tel/Fax:0251368258</a:t>
            </a:r>
            <a:br>
              <a:rPr lang="ro-RO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Email: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hlinkClick r:id="rId2"/>
              </a:rPr>
              <a:t>gsi_cnplopsor@yahoo.com</a:t>
            </a:r>
            <a:br>
              <a:rPr lang="ro-RO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Web: liceulplenita.ro</a:t>
            </a:r>
            <a:endParaRPr lang="ro-RO" sz="1600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sz="1600" b="1" dirty="0"/>
              <a:t>Al doilea obiectiv, d</a:t>
            </a:r>
            <a:r>
              <a:rPr lang="it-IT" sz="1600" b="1" dirty="0"/>
              <a:t>ezvoltarea cu min.75% la 21 elevi participan</a:t>
            </a:r>
            <a:r>
              <a:rPr lang="ro-RO" sz="1600" b="1" dirty="0"/>
              <a:t>ț</a:t>
            </a:r>
            <a:r>
              <a:rPr lang="it-IT" sz="1600" b="1" dirty="0"/>
              <a:t>i</a:t>
            </a:r>
            <a:r>
              <a:rPr lang="ro-RO" sz="1600" b="1" dirty="0"/>
              <a:t> a competențelor lingvistice, digitale, personale, sociale, culturale și de </a:t>
            </a:r>
            <a:r>
              <a:rPr lang="ro-RO" sz="1600" b="1" dirty="0" err="1"/>
              <a:t>antreprenoriat</a:t>
            </a:r>
            <a:r>
              <a:rPr lang="ro-RO" sz="1600" b="1" dirty="0"/>
              <a:t>, oferă participanților:</a:t>
            </a:r>
          </a:p>
          <a:p>
            <a:r>
              <a:rPr lang="ro-RO" sz="1600" dirty="0"/>
              <a:t>participare activă la activități de adaptare, incluziune sociala, culturale la </a:t>
            </a:r>
            <a:r>
              <a:rPr lang="it-IT" sz="1600" dirty="0"/>
              <a:t>plasament </a:t>
            </a:r>
            <a:r>
              <a:rPr lang="ro-RO" sz="1600" dirty="0" err="1"/>
              <a:t>îș</a:t>
            </a:r>
            <a:r>
              <a:rPr lang="it-IT" sz="1600" dirty="0"/>
              <a:t>i vor </a:t>
            </a:r>
            <a:r>
              <a:rPr lang="ro-RO" sz="1600" dirty="0"/>
              <a:t>î</a:t>
            </a:r>
            <a:r>
              <a:rPr lang="it-IT" sz="1600" dirty="0"/>
              <a:t>mbun</a:t>
            </a:r>
            <a:r>
              <a:rPr lang="ro-RO" sz="1600" dirty="0"/>
              <a:t>ă</a:t>
            </a:r>
            <a:r>
              <a:rPr lang="it-IT" sz="1600" dirty="0"/>
              <a:t>t</a:t>
            </a:r>
            <a:r>
              <a:rPr lang="ro-RO" sz="1600" dirty="0" err="1"/>
              <a:t>ăț</a:t>
            </a:r>
            <a:r>
              <a:rPr lang="it-IT" sz="1600" dirty="0"/>
              <a:t>i atitudinea,cetatenia activ</a:t>
            </a:r>
            <a:r>
              <a:rPr lang="ro-RO" sz="1600" dirty="0"/>
              <a:t>ă</a:t>
            </a:r>
            <a:r>
              <a:rPr lang="it-IT" sz="1600" dirty="0"/>
              <a:t>,comportamentul si</a:t>
            </a:r>
            <a:r>
              <a:rPr lang="ro-RO" sz="1600" dirty="0"/>
              <a:t> </a:t>
            </a:r>
            <a:r>
              <a:rPr lang="it-IT" sz="1600" dirty="0"/>
              <a:t>abilitatile sociale</a:t>
            </a:r>
            <a:r>
              <a:rPr lang="ro-RO" sz="1600" dirty="0"/>
              <a:t> </a:t>
            </a:r>
            <a:r>
              <a:rPr lang="it-IT" sz="1600" dirty="0"/>
              <a:t>,capacitatea de comunicare/relationare cu persoanele din</a:t>
            </a:r>
            <a:r>
              <a:rPr lang="ro-RO" sz="1600" dirty="0"/>
              <a:t> </a:t>
            </a:r>
            <a:r>
              <a:rPr lang="it-IT" sz="1600" dirty="0"/>
              <a:t>grup,</a:t>
            </a:r>
            <a:r>
              <a:rPr lang="ro-RO" sz="1600" dirty="0"/>
              <a:t> </a:t>
            </a:r>
            <a:r>
              <a:rPr lang="it-IT" sz="1600" dirty="0"/>
              <a:t>cooperare in echipa</a:t>
            </a:r>
            <a:r>
              <a:rPr lang="ro-RO" sz="1600" dirty="0"/>
              <a:t> </a:t>
            </a:r>
            <a:r>
              <a:rPr lang="it-IT" sz="1600" dirty="0"/>
              <a:t>,vor fi dornici p</a:t>
            </a:r>
            <a:r>
              <a:rPr lang="ro-RO" sz="1600" dirty="0" err="1"/>
              <a:t>entru</a:t>
            </a:r>
            <a:r>
              <a:rPr lang="ro-RO" sz="1600" dirty="0"/>
              <a:t> </a:t>
            </a:r>
            <a:r>
              <a:rPr lang="it-IT" sz="1600" dirty="0"/>
              <a:t>schimbarea stilului de viata,sa aiba</a:t>
            </a:r>
            <a:r>
              <a:rPr lang="ro-RO" sz="1600" dirty="0"/>
              <a:t> </a:t>
            </a:r>
            <a:r>
              <a:rPr lang="it-IT" sz="1600" dirty="0"/>
              <a:t>un comportament responsabil p</a:t>
            </a:r>
            <a:r>
              <a:rPr lang="ro-RO" sz="1600" dirty="0" err="1"/>
              <a:t>entru</a:t>
            </a:r>
            <a:r>
              <a:rPr lang="it-IT" sz="1600" dirty="0"/>
              <a:t> mediu,o viata personala stabila cu un</a:t>
            </a:r>
          </a:p>
          <a:p>
            <a:pPr>
              <a:buNone/>
            </a:pPr>
            <a:r>
              <a:rPr lang="ro-RO" sz="1600" dirty="0"/>
              <a:t>       statut socio-economic minim satisfăcător.</a:t>
            </a:r>
          </a:p>
          <a:p>
            <a:r>
              <a:rPr lang="it-IT" sz="1600" dirty="0"/>
              <a:t>imbunatatirea comunicarii in lb.engleza ii va incuraja sa se adapteze si sa</a:t>
            </a:r>
            <a:r>
              <a:rPr lang="ro-RO" sz="1600" dirty="0"/>
              <a:t> </a:t>
            </a:r>
            <a:r>
              <a:rPr lang="it-IT" sz="1600" dirty="0"/>
              <a:t>interactioneze in medii de viata diverse,</a:t>
            </a:r>
            <a:r>
              <a:rPr lang="ro-RO" sz="1600" dirty="0"/>
              <a:t> </a:t>
            </a:r>
            <a:r>
              <a:rPr lang="it-IT" sz="1600" dirty="0"/>
              <a:t>sa fie competitivi pe piata muncii</a:t>
            </a:r>
            <a:r>
              <a:rPr lang="ro-RO" sz="1600" dirty="0"/>
              <a:t> europene.</a:t>
            </a:r>
          </a:p>
          <a:p>
            <a:r>
              <a:rPr lang="ro-RO" sz="1600" dirty="0"/>
              <a:t> rezolvarea sarcinilor, responsabilizare, </a:t>
            </a:r>
            <a:r>
              <a:rPr lang="ro-RO" sz="1600" dirty="0" err="1"/>
              <a:t>constientizarea</a:t>
            </a:r>
            <a:r>
              <a:rPr lang="ro-RO" sz="1600" dirty="0"/>
              <a:t> </a:t>
            </a:r>
            <a:r>
              <a:rPr lang="ro-RO" sz="1600" dirty="0" err="1"/>
              <a:t>calitatilor</a:t>
            </a:r>
            <a:r>
              <a:rPr lang="ro-RO" sz="1600" dirty="0"/>
              <a:t>  prin </a:t>
            </a:r>
            <a:r>
              <a:rPr lang="ro-RO" sz="1600" dirty="0" err="1"/>
              <a:t>obtinerea</a:t>
            </a:r>
            <a:r>
              <a:rPr lang="ro-RO" sz="1600" dirty="0"/>
              <a:t> de rezultate bune/ performante la stagii,ce va avea ca efect </a:t>
            </a:r>
            <a:r>
              <a:rPr lang="ro-RO" sz="1600" dirty="0" err="1"/>
              <a:t>cresterea</a:t>
            </a:r>
            <a:r>
              <a:rPr lang="ro-RO" sz="1600" dirty="0"/>
              <a:t> stimei de sine si a </a:t>
            </a:r>
            <a:r>
              <a:rPr lang="ro-RO" sz="1600" dirty="0" err="1"/>
              <a:t>increderii</a:t>
            </a:r>
            <a:r>
              <a:rPr lang="ro-RO" sz="1600" dirty="0"/>
              <a:t>, autonomie ,</a:t>
            </a:r>
            <a:r>
              <a:rPr lang="ro-RO" sz="1600" dirty="0" err="1"/>
              <a:t>dorinta</a:t>
            </a:r>
            <a:r>
              <a:rPr lang="ro-RO" sz="1600" dirty="0"/>
              <a:t> de a se </a:t>
            </a:r>
            <a:r>
              <a:rPr lang="ro-RO" sz="1600" dirty="0" err="1"/>
              <a:t>pregati</a:t>
            </a:r>
            <a:r>
              <a:rPr lang="ro-RO" sz="1600" dirty="0"/>
              <a:t> mereu, de a avea curajul de a se adapta la noi medii sociale, culturale.</a:t>
            </a:r>
          </a:p>
          <a:p>
            <a:r>
              <a:rPr lang="ro-RO" sz="1600" dirty="0"/>
              <a:t>dezvoltarea competențelor digitale prin folosirea EU Academy, grupuri de comunicare.</a:t>
            </a:r>
          </a:p>
        </p:txBody>
      </p:sp>
      <p:pic>
        <p:nvPicPr>
          <p:cNvPr id="4" name="Imagine 3" descr="logo-erasmus-dr.jpg"/>
          <p:cNvPicPr>
            <a:picLocks noGrp="1" noChangeAspect="1"/>
          </p:cNvPicPr>
          <p:nvPr isPhoto="1"/>
        </p:nvPicPr>
        <p:blipFill>
          <a:blip r:embed="rId3">
            <a:lum/>
          </a:blip>
          <a:stretch>
            <a:fillRect/>
          </a:stretch>
        </p:blipFill>
        <p:spPr>
          <a:xfrm>
            <a:off x="642910" y="500042"/>
            <a:ext cx="2842337" cy="9286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Liceul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Tehnologic”Constantin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Nicolaescu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Plopșor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”</a:t>
            </a:r>
            <a:br>
              <a:rPr lang="ro-RO" sz="1800" dirty="0">
                <a:latin typeface="Times New Roman" pitchFamily="18" charset="0"/>
                <a:cs typeface="Times New Roman" pitchFamily="18" charset="0"/>
              </a:rPr>
            </a:b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Tel/Fax:0251368258</a:t>
            </a:r>
            <a:br>
              <a:rPr lang="ro-RO" sz="1800" dirty="0">
                <a:latin typeface="Times New Roman" pitchFamily="18" charset="0"/>
                <a:cs typeface="Times New Roman" pitchFamily="18" charset="0"/>
              </a:rPr>
            </a:b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Email: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hlinkClick r:id="rId2"/>
              </a:rPr>
              <a:t>gsi_cnplopsor@yahoo.com</a:t>
            </a:r>
            <a:br>
              <a:rPr lang="ro-RO" sz="1800" dirty="0">
                <a:latin typeface="Times New Roman" pitchFamily="18" charset="0"/>
                <a:cs typeface="Times New Roman" pitchFamily="18" charset="0"/>
              </a:rPr>
            </a:b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Web: liceulplenita.ro</a:t>
            </a:r>
            <a:endParaRPr lang="ro-RO" sz="1800" dirty="0"/>
          </a:p>
        </p:txBody>
      </p:sp>
      <p:pic>
        <p:nvPicPr>
          <p:cNvPr id="5" name="Substituent conținut 4" descr="images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28860" y="2571744"/>
            <a:ext cx="4000528" cy="4000528"/>
          </a:xfrm>
        </p:spPr>
      </p:pic>
      <p:pic>
        <p:nvPicPr>
          <p:cNvPr id="4" name="Imagine 3" descr="logo-erasmus-dr.jpg"/>
          <p:cNvPicPr>
            <a:picLocks noGrp="1" noChangeAspect="1"/>
          </p:cNvPicPr>
          <p:nvPr isPhoto="1"/>
        </p:nvPicPr>
        <p:blipFill>
          <a:blip r:embed="rId4">
            <a:lum/>
          </a:blip>
          <a:stretch>
            <a:fillRect/>
          </a:stretch>
        </p:blipFill>
        <p:spPr>
          <a:xfrm>
            <a:off x="642910" y="500042"/>
            <a:ext cx="2842337" cy="9286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">
  <a:themeElements>
    <a:clrScheme name="Flux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183</TotalTime>
  <Words>800</Words>
  <Application>Microsoft Office PowerPoint</Application>
  <PresentationFormat>Expunere pe ecran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4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6</vt:i4>
      </vt:variant>
    </vt:vector>
  </HeadingPairs>
  <TitlesOfParts>
    <vt:vector size="11" baseType="lpstr">
      <vt:lpstr>Calibri</vt:lpstr>
      <vt:lpstr>Constantia</vt:lpstr>
      <vt:lpstr>Times New Roman</vt:lpstr>
      <vt:lpstr>Wingdings 2</vt:lpstr>
      <vt:lpstr>Flux</vt:lpstr>
      <vt:lpstr>Prezentare PowerPoint</vt:lpstr>
      <vt:lpstr>Liceul Tehnologic”Constantin Nicolaescu Plopșor” Tel/Fax:0251368258 Email: gsi_cnplopsor@yahoo.com Web: liceulplenita.ro</vt:lpstr>
      <vt:lpstr>Liceul Tehnologic”Constantin Nicolaescu Plopșor” Tel/Fax:0251368258 Email: gsi_cnplopsor@yahoo.com Web: liceulplenita.ro</vt:lpstr>
      <vt:lpstr>Liceul Tehnologic”Constantin Nicolaescu Plopșor” Tel/Fax:0251368258 Email: gsi_cnplopsor@yahoo.com Web: liceulplenita.ro</vt:lpstr>
      <vt:lpstr>Liceul Tehnologic”Constantin Nicolaescu Plopșor” Tel/Fax:0251368258 Email: gsi_cnplopsor@yahoo.com Web: liceulplenita.ro</vt:lpstr>
      <vt:lpstr>Liceul Tehnologic”Constantin Nicolaescu Plopșor” Tel/Fax:0251368258 Email: gsi_cnplopsor@yahoo.com Web: liceulplenita.ro</vt:lpstr>
    </vt:vector>
  </TitlesOfParts>
  <Company>Unitate Scolara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Diapozitivul 1</dc:title>
  <dc:creator>windows 10</dc:creator>
  <cp:lastModifiedBy>Fometescu Octavian</cp:lastModifiedBy>
  <cp:revision>4</cp:revision>
  <dcterms:created xsi:type="dcterms:W3CDTF">2024-10-29T14:56:59Z</dcterms:created>
  <dcterms:modified xsi:type="dcterms:W3CDTF">2024-10-29T19:05:08Z</dcterms:modified>
</cp:coreProperties>
</file>